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84" r:id="rId2"/>
    <p:sldId id="548" r:id="rId3"/>
    <p:sldId id="623" r:id="rId4"/>
    <p:sldId id="624" r:id="rId5"/>
    <p:sldId id="626" r:id="rId6"/>
    <p:sldId id="629" r:id="rId7"/>
    <p:sldId id="632" r:id="rId8"/>
    <p:sldId id="633" r:id="rId9"/>
    <p:sldId id="630" r:id="rId10"/>
    <p:sldId id="631" r:id="rId11"/>
    <p:sldId id="627" r:id="rId12"/>
    <p:sldId id="634" r:id="rId13"/>
    <p:sldId id="628" r:id="rId14"/>
    <p:sldId id="635" r:id="rId15"/>
    <p:sldId id="636" r:id="rId16"/>
    <p:sldId id="637" r:id="rId17"/>
    <p:sldId id="638" r:id="rId18"/>
    <p:sldId id="639" r:id="rId19"/>
    <p:sldId id="648" r:id="rId20"/>
    <p:sldId id="641" r:id="rId21"/>
    <p:sldId id="642" r:id="rId22"/>
    <p:sldId id="649" r:id="rId23"/>
    <p:sldId id="650" r:id="rId24"/>
    <p:sldId id="651" r:id="rId25"/>
    <p:sldId id="65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548"/>
            <p14:sldId id="623"/>
            <p14:sldId id="624"/>
            <p14:sldId id="626"/>
            <p14:sldId id="629"/>
            <p14:sldId id="632"/>
            <p14:sldId id="633"/>
            <p14:sldId id="630"/>
            <p14:sldId id="631"/>
            <p14:sldId id="627"/>
            <p14:sldId id="634"/>
            <p14:sldId id="628"/>
            <p14:sldId id="635"/>
            <p14:sldId id="636"/>
            <p14:sldId id="637"/>
            <p14:sldId id="638"/>
            <p14:sldId id="639"/>
            <p14:sldId id="648"/>
            <p14:sldId id="641"/>
            <p14:sldId id="642"/>
            <p14:sldId id="649"/>
            <p14:sldId id="650"/>
            <p14:sldId id="651"/>
            <p14:sldId id="652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2/13/20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67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12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08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2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40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59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239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007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753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30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623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5044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084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0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974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162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09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69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84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944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9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1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54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7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19.png"/><Relationship Id="rId1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5" Type="http://schemas.openxmlformats.org/officeDocument/2006/relationships/image" Target="../media/image15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19.png"/><Relationship Id="rId1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19.png"/><Relationship Id="rId1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5" Type="http://schemas.openxmlformats.org/officeDocument/2006/relationships/image" Target="../media/image24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19.png"/><Relationship Id="rId1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22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5" Type="http://schemas.openxmlformats.org/officeDocument/2006/relationships/image" Target="../media/image24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19.png"/><Relationship Id="rId1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6.png"/><Relationship Id="rId1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22.png"/><Relationship Id="rId17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5" Type="http://schemas.openxmlformats.org/officeDocument/2006/relationships/image" Target="../media/image24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19.png"/><Relationship Id="rId1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7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7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5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8.png"/><Relationship Id="rId1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8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5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8.png"/><Relationship Id="rId1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7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30.png"/><Relationship Id="rId5" Type="http://schemas.openxmlformats.org/officeDocument/2006/relationships/image" Target="../media/image12.png"/><Relationship Id="rId15" Type="http://schemas.openxmlformats.org/officeDocument/2006/relationships/image" Target="../media/image29.png"/><Relationship Id="rId4" Type="http://schemas.openxmlformats.org/officeDocument/2006/relationships/image" Target="../media/image11.png"/><Relationship Id="rId9" Type="http://schemas.openxmlformats.org/officeDocument/2006/relationships/image" Target="../media/image8.png"/><Relationship Id="rId1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7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31.png"/><Relationship Id="rId5" Type="http://schemas.openxmlformats.org/officeDocument/2006/relationships/image" Target="../media/image12.png"/><Relationship Id="rId15" Type="http://schemas.openxmlformats.org/officeDocument/2006/relationships/image" Target="../media/image29.png"/><Relationship Id="rId4" Type="http://schemas.openxmlformats.org/officeDocument/2006/relationships/image" Target="../media/image11.png"/><Relationship Id="rId9" Type="http://schemas.openxmlformats.org/officeDocument/2006/relationships/image" Target="../media/image8.png"/><Relationship Id="rId1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7.png"/><Relationship Id="rId1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16.pn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31.png"/><Relationship Id="rId5" Type="http://schemas.openxmlformats.org/officeDocument/2006/relationships/image" Target="../media/image12.png"/><Relationship Id="rId15" Type="http://schemas.openxmlformats.org/officeDocument/2006/relationships/image" Target="../media/image29.png"/><Relationship Id="rId4" Type="http://schemas.openxmlformats.org/officeDocument/2006/relationships/image" Target="../media/image11.png"/><Relationship Id="rId9" Type="http://schemas.openxmlformats.org/officeDocument/2006/relationships/image" Target="../media/image8.png"/><Relationship Id="rId1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16.pn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31.png"/><Relationship Id="rId5" Type="http://schemas.openxmlformats.org/officeDocument/2006/relationships/image" Target="../media/image12.png"/><Relationship Id="rId15" Type="http://schemas.openxmlformats.org/officeDocument/2006/relationships/image" Target="../media/image29.png"/><Relationship Id="rId19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8.png"/><Relationship Id="rId1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16.pn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23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31.png"/><Relationship Id="rId5" Type="http://schemas.openxmlformats.org/officeDocument/2006/relationships/image" Target="../media/image12.png"/><Relationship Id="rId15" Type="http://schemas.openxmlformats.org/officeDocument/2006/relationships/image" Target="../media/image29.png"/><Relationship Id="rId19" Type="http://schemas.openxmlformats.org/officeDocument/2006/relationships/image" Target="../media/image33.png"/><Relationship Id="rId4" Type="http://schemas.openxmlformats.org/officeDocument/2006/relationships/image" Target="../media/image11.png"/><Relationship Id="rId9" Type="http://schemas.openxmlformats.org/officeDocument/2006/relationships/image" Target="../media/image8.png"/><Relationship Id="rId1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5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Geometric Annuities Example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581400"/>
                <a:ext cx="60751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(1.04)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+⋯(20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607512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02" t="-146000" r="-100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95374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10000=</m:t>
                      </m:r>
                      <m:d>
                        <m:dPr>
                          <m:begChr m:val="["/>
                          <m:endChr m:val="]"/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𝐾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(1.0712)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20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1.04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1.0712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+⋯(20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95374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317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581400"/>
                <a:ext cx="60751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(1.04)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+⋯(20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607512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02" t="-146000" r="-100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95374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10000=</m:t>
                      </m:r>
                      <m:d>
                        <m:dPr>
                          <m:begChr m:val="["/>
                          <m:endChr m:val="]"/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𝐾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(1.0712)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20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1.04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1.0712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+⋯(20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95374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276600" y="5562600"/>
                <a:ext cx="26255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1.0712=(1.03)(1.04)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5562600"/>
                <a:ext cx="2625526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465" t="-4000" r="-1395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2373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581400"/>
                <a:ext cx="60751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(1.04)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+⋯(20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607512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02" t="-146000" r="-100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668410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10000=</m:t>
                      </m:r>
                      <m:d>
                        <m:dPr>
                          <m:begChr m:val="["/>
                          <m:endChr m:val="]"/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𝐾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(1.0712)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20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1.03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+⋯(20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668410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851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581400"/>
                <a:ext cx="60751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(1.04)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+⋯(20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607512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02" t="-146000" r="-100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668410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10000=</m:t>
                      </m:r>
                      <m:d>
                        <m:dPr>
                          <m:begChr m:val="["/>
                          <m:endChr m:val="]"/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𝐾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(1.0712)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20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1.03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+⋯(20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668410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4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081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581400"/>
                <a:ext cx="60751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(1.04)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+⋯(20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607512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02" t="-146000" r="-100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668410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10000=</m:t>
                      </m:r>
                      <m:d>
                        <m:dPr>
                          <m:begChr m:val="["/>
                          <m:endChr m:val="]"/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𝐾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(1.0712)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20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1.03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+⋯(20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668410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4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371600" y="5877786"/>
                <a:ext cx="3474926" cy="370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20</m:t>
                          </m:r>
                        </m:sup>
                      </m:sSup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20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.03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877786"/>
                <a:ext cx="3474926" cy="370614"/>
              </a:xfrm>
              <a:prstGeom prst="rect">
                <a:avLst/>
              </a:prstGeom>
              <a:blipFill rotWithShape="0">
                <a:blip r:embed="rId16"/>
                <a:stretch>
                  <a:fillRect l="-1404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103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581400"/>
                <a:ext cx="60751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(1.04)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+⋯(20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607512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02" t="-146000" r="-100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668410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10000=</m:t>
                      </m:r>
                      <m:d>
                        <m:dPr>
                          <m:begChr m:val="["/>
                          <m:endChr m:val="]"/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𝐾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(1.0712)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20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1.03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+⋯(20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668410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4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371600" y="5877786"/>
                <a:ext cx="3474926" cy="370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20</m:t>
                          </m:r>
                        </m:sup>
                      </m:sSup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20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.03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877786"/>
                <a:ext cx="3474926" cy="370614"/>
              </a:xfrm>
              <a:prstGeom prst="rect">
                <a:avLst/>
              </a:prstGeom>
              <a:blipFill rotWithShape="0">
                <a:blip r:embed="rId16"/>
                <a:stretch>
                  <a:fillRect l="-1404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876800" y="5925312"/>
                <a:ext cx="16401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=164.90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925312"/>
                <a:ext cx="1640129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2230" r="-334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9817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4221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(1.0712)+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400" t="-4000" r="-1200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161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34534" y="3581400"/>
                <a:ext cx="25100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1.0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712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534" y="3581400"/>
                <a:ext cx="2510046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699" t="-4000" r="-169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(1.0712)+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400" t="-4000" r="-1200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6779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34534" y="3581400"/>
                <a:ext cx="25100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1.0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712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534" y="3581400"/>
                <a:ext cx="2510046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699" t="-4000" r="-169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(1.0712)+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400" t="-4000" r="-1200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835409" y="3520440"/>
                <a:ext cx="16989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⋯(20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409" y="3520440"/>
                <a:ext cx="1698991" cy="400110"/>
              </a:xfrm>
              <a:prstGeom prst="rect">
                <a:avLst/>
              </a:prstGeom>
              <a:blipFill rotWithShape="0">
                <a:blip r:embed="rId14"/>
                <a:stretch>
                  <a:fillRect t="-101538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140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A 20-year annuity with annual payments has an initial payment of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𝐾</m:t>
                    </m:r>
                  </m:oMath>
                </a14:m>
                <a:r>
                  <a:rPr lang="en-US" sz="2200" dirty="0">
                    <a:latin typeface="Bold sand ms"/>
                  </a:rPr>
                  <a:t>.  Each subsequent payment is 4% more than its preceding payment.  The accumulated value of the annuity one year after the last payment is $10,000 when using an annual effective interest rate of 7.12%.  Determine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𝐾</m:t>
                    </m:r>
                  </m:oMath>
                </a14:m>
                <a:r>
                  <a:rPr lang="en-US" sz="2200" dirty="0">
                    <a:latin typeface="Bold sand ms"/>
                  </a:rPr>
                  <a:t>. </a:t>
                </a:r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4"/>
                <a:stretch>
                  <a:fillRect t="-942" r="-1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954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(1.0712)+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400" t="-4000" r="-1200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34534" y="3581400"/>
                <a:ext cx="25100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1.0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712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534" y="3581400"/>
                <a:ext cx="251004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699" t="-4000" r="-169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835409" y="3520440"/>
                <a:ext cx="16989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⋯(20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409" y="3520440"/>
                <a:ext cx="1698991" cy="400110"/>
              </a:xfrm>
              <a:prstGeom prst="rect">
                <a:avLst/>
              </a:prstGeom>
              <a:blipFill rotWithShape="0">
                <a:blip r:embed="rId14"/>
                <a:stretch>
                  <a:fillRect t="-101538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182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6635599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10000=</m:t>
                      </m:r>
                      <m:d>
                        <m:dPr>
                          <m:begChr m:val="["/>
                          <m:endChr m:val="]"/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𝐾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1.04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19</m:t>
                              </m:r>
                            </m:sup>
                          </m:sSup>
                          <m:r>
                            <a:rPr lang="en-US" sz="2000" i="1">
                              <a:latin typeface="Cambria Math" charset="0"/>
                            </a:rPr>
                            <m:t>(1.0712)</m:t>
                          </m:r>
                        </m:e>
                      </m:d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1.04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+⋯(20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6635599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(1.0712)+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400" t="-4000" r="-1200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34534" y="3581400"/>
                <a:ext cx="25100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1.0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712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534" y="3581400"/>
                <a:ext cx="2510046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699" t="-4000" r="-169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6835409" y="3520440"/>
                <a:ext cx="16989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⋯(20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409" y="3520440"/>
                <a:ext cx="1698991" cy="400110"/>
              </a:xfrm>
              <a:prstGeom prst="rect">
                <a:avLst/>
              </a:prstGeom>
              <a:blipFill rotWithShape="0">
                <a:blip r:embed="rId15"/>
                <a:stretch>
                  <a:fillRect t="-101538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6653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648200"/>
                <a:ext cx="62668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10000=</m:t>
                      </m:r>
                      <m:d>
                        <m:dPr>
                          <m:begChr m:val="["/>
                          <m:endChr m:val="]"/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𝐾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1.04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19</m:t>
                              </m:r>
                            </m:sup>
                          </m:sSup>
                          <m:r>
                            <a:rPr lang="en-US" sz="2000" i="1">
                              <a:latin typeface="Cambria Math" charset="0"/>
                            </a:rPr>
                            <m:t>(1.0712)</m:t>
                          </m:r>
                        </m:e>
                      </m:d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1+1.03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+⋯(20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648200"/>
                <a:ext cx="6266844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86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(1.0712)+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400" t="-4000" r="-1200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34534" y="3581400"/>
                <a:ext cx="25100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1.0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712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534" y="3581400"/>
                <a:ext cx="2510046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699" t="-4000" r="-169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6835409" y="3520440"/>
                <a:ext cx="16989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⋯(20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409" y="3520440"/>
                <a:ext cx="1698991" cy="400110"/>
              </a:xfrm>
              <a:prstGeom prst="rect">
                <a:avLst/>
              </a:prstGeom>
              <a:blipFill rotWithShape="0">
                <a:blip r:embed="rId15"/>
                <a:stretch>
                  <a:fillRect t="-101538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565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648200"/>
                <a:ext cx="62668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10000=</m:t>
                      </m:r>
                      <m:d>
                        <m:dPr>
                          <m:begChr m:val="["/>
                          <m:endChr m:val="]"/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𝐾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1.04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19</m:t>
                              </m:r>
                            </m:sup>
                          </m:sSup>
                          <m:r>
                            <a:rPr lang="en-US" sz="2000" i="1">
                              <a:latin typeface="Cambria Math" charset="0"/>
                            </a:rPr>
                            <m:t>(1.0712)</m:t>
                          </m:r>
                        </m:e>
                      </m:d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1+1.03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+⋯(20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648200"/>
                <a:ext cx="6266844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86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(1.0712)+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400" t="-4000" r="-1200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34534" y="3581400"/>
                <a:ext cx="25100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1.0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712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534" y="3581400"/>
                <a:ext cx="2510046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699" t="-4000" r="-169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6835409" y="3520440"/>
                <a:ext cx="16989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⋯(20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409" y="3520440"/>
                <a:ext cx="1698991" cy="400110"/>
              </a:xfrm>
              <a:prstGeom prst="rect">
                <a:avLst/>
              </a:prstGeom>
              <a:blipFill rotWithShape="0">
                <a:blip r:embed="rId15"/>
                <a:stretch>
                  <a:fillRect t="-101538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6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2361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648200"/>
                <a:ext cx="62668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10000=</m:t>
                      </m:r>
                      <m:d>
                        <m:dPr>
                          <m:begChr m:val="["/>
                          <m:endChr m:val="]"/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𝐾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1.04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19</m:t>
                              </m:r>
                            </m:sup>
                          </m:sSup>
                          <m:r>
                            <a:rPr lang="en-US" sz="2000" i="1">
                              <a:latin typeface="Cambria Math" charset="0"/>
                            </a:rPr>
                            <m:t>(1.0712)</m:t>
                          </m:r>
                        </m:e>
                      </m:d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1+1.03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+⋯(20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648200"/>
                <a:ext cx="6266844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86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(1.0712)+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400" t="-4000" r="-1200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34534" y="3581400"/>
                <a:ext cx="25100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1.0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712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534" y="3581400"/>
                <a:ext cx="2510046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699" t="-4000" r="-169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6835409" y="3520440"/>
                <a:ext cx="16989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⋯(20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409" y="3520440"/>
                <a:ext cx="1698991" cy="400110"/>
              </a:xfrm>
              <a:prstGeom prst="rect">
                <a:avLst/>
              </a:prstGeom>
              <a:blipFill rotWithShape="0">
                <a:blip r:embed="rId15"/>
                <a:stretch>
                  <a:fillRect t="-101538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6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371600" y="5877786"/>
                <a:ext cx="4156779" cy="370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(1.0712)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20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.03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877786"/>
                <a:ext cx="4156779" cy="370614"/>
              </a:xfrm>
              <a:prstGeom prst="rect">
                <a:avLst/>
              </a:prstGeom>
              <a:blipFill rotWithShape="0">
                <a:blip r:embed="rId18"/>
                <a:stretch>
                  <a:fillRect l="-7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9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48976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648200"/>
                <a:ext cx="62668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10000=</m:t>
                      </m:r>
                      <m:d>
                        <m:dPr>
                          <m:begChr m:val="["/>
                          <m:endChr m:val="]"/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𝐾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1.04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19</m:t>
                              </m:r>
                            </m:sup>
                          </m:sSup>
                          <m:r>
                            <a:rPr lang="en-US" sz="2000" i="1">
                              <a:latin typeface="Cambria Math" charset="0"/>
                            </a:rPr>
                            <m:t>(1.0712)</m:t>
                          </m:r>
                        </m:e>
                      </m:d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1+1.03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+⋯(20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648200"/>
                <a:ext cx="6266844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86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(1.0712)+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304788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400" t="-4000" r="-1200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34534" y="3581400"/>
                <a:ext cx="25100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1.0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712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534" y="3581400"/>
                <a:ext cx="2510046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699" t="-4000" r="-169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6835409" y="3520440"/>
                <a:ext cx="16989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⋯(20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409" y="3520440"/>
                <a:ext cx="1698991" cy="400110"/>
              </a:xfrm>
              <a:prstGeom prst="rect">
                <a:avLst/>
              </a:prstGeom>
              <a:blipFill rotWithShape="0">
                <a:blip r:embed="rId15"/>
                <a:stretch>
                  <a:fillRect t="-101538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6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371600" y="5877786"/>
                <a:ext cx="4156779" cy="370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1.04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(1.0712)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20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.03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877786"/>
                <a:ext cx="4156779" cy="370614"/>
              </a:xfrm>
              <a:prstGeom prst="rect">
                <a:avLst/>
              </a:prstGeom>
              <a:blipFill rotWithShape="0">
                <a:blip r:embed="rId18"/>
                <a:stretch>
                  <a:fillRect l="-7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522671" y="5925312"/>
                <a:ext cx="16401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=164.90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2671" y="5925312"/>
                <a:ext cx="1640129" cy="307777"/>
              </a:xfrm>
              <a:prstGeom prst="rect">
                <a:avLst/>
              </a:prstGeom>
              <a:blipFill rotWithShape="0">
                <a:blip r:embed="rId19"/>
                <a:stretch>
                  <a:fillRect l="-2230" r="-334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728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A 20-year annuity with annual payments has an initial payment of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𝐾</m:t>
                    </m:r>
                  </m:oMath>
                </a14:m>
                <a:r>
                  <a:rPr lang="en-US" sz="2200" dirty="0">
                    <a:latin typeface="Bold sand ms"/>
                  </a:rPr>
                  <a:t>.  Each subsequent payment is 4% more than its preceding payment.  The accumulated value of the annuity one year after the last payment is $10,000 when using an annual effective interest rate of 7.12%.  Determine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𝐾</m:t>
                    </m:r>
                  </m:oMath>
                </a14:m>
                <a:r>
                  <a:rPr lang="en-US" sz="2200" dirty="0">
                    <a:latin typeface="Bold sand ms"/>
                  </a:rPr>
                  <a:t>. </a:t>
                </a:r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4"/>
                <a:stretch>
                  <a:fillRect t="-942" r="-1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4325023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35168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5168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35168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5168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35168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516868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35168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3516868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46482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4492823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4492823"/>
                <a:ext cx="65402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259" r="-8333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57800" y="34860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486090"/>
                <a:ext cx="381000" cy="400110"/>
              </a:xfrm>
              <a:prstGeom prst="rect">
                <a:avLst/>
              </a:prstGeom>
              <a:blipFill rotWithShape="0">
                <a:blip r:embed="rId11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257800" y="43242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324290"/>
                <a:ext cx="381000" cy="400110"/>
              </a:xfrm>
              <a:prstGeom prst="rect">
                <a:avLst/>
              </a:prstGeom>
              <a:blipFill rotWithShape="0">
                <a:blip r:embed="rId11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555373" y="51816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5181600"/>
                <a:ext cx="14362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390" r="-339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08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7462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339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581400"/>
                <a:ext cx="23090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230903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2111" t="-4000" r="-184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671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581400"/>
                <a:ext cx="43833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(1.04)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4383379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834" t="-4000" r="-139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718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581400"/>
                <a:ext cx="60751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(1.04)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+⋯(20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607512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02" t="-146000" r="-100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5469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r>
                        <a:rPr lang="en-US" b="0" i="1" smtClean="0">
                          <a:latin typeface="Cambria Math" charset="0"/>
                        </a:rPr>
                        <m:t>(1.04)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(1.04)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772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7724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𝐒𝐭𝐚𝐧𝐝𝐚𝐫𝐝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78374" y="2971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581400"/>
                <a:ext cx="60751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(1.04)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(1.0712)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+⋯(20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607512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02" t="-146000" r="-100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3" y="3124200"/>
                <a:ext cx="14362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390" r="-339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216223"/>
                <a:ext cx="1248675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902" r="-39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4769469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43234</TotalTime>
  <Words>1318</Words>
  <Application>Microsoft Macintosh PowerPoint</Application>
  <PresentationFormat>On-screen Show (4:3)</PresentationFormat>
  <Paragraphs>458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2058</cp:revision>
  <cp:lastPrinted>2020-01-10T19:33:40Z</cp:lastPrinted>
  <dcterms:created xsi:type="dcterms:W3CDTF">2018-09-11T09:20:33Z</dcterms:created>
  <dcterms:modified xsi:type="dcterms:W3CDTF">2020-02-13T21:18:34Z</dcterms:modified>
</cp:coreProperties>
</file>