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7"/>
  </p:notesMasterIdLst>
  <p:sldIdLst>
    <p:sldId id="284" r:id="rId2"/>
    <p:sldId id="548" r:id="rId3"/>
    <p:sldId id="623" r:id="rId4"/>
    <p:sldId id="624" r:id="rId5"/>
    <p:sldId id="626" r:id="rId6"/>
    <p:sldId id="629" r:id="rId7"/>
    <p:sldId id="632" r:id="rId8"/>
    <p:sldId id="633" r:id="rId9"/>
    <p:sldId id="630" r:id="rId10"/>
    <p:sldId id="631" r:id="rId11"/>
    <p:sldId id="627" r:id="rId12"/>
    <p:sldId id="634" r:id="rId13"/>
    <p:sldId id="628" r:id="rId14"/>
    <p:sldId id="635" r:id="rId15"/>
    <p:sldId id="636" r:id="rId16"/>
    <p:sldId id="637" r:id="rId17"/>
    <p:sldId id="638" r:id="rId18"/>
    <p:sldId id="639" r:id="rId19"/>
    <p:sldId id="648" r:id="rId20"/>
    <p:sldId id="641" r:id="rId21"/>
    <p:sldId id="642" r:id="rId22"/>
    <p:sldId id="649" r:id="rId23"/>
    <p:sldId id="650" r:id="rId24"/>
    <p:sldId id="651" r:id="rId25"/>
    <p:sldId id="65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0BE5116C-ECC2-484F-9754-26F9F3E47305}">
          <p14:sldIdLst>
            <p14:sldId id="284"/>
            <p14:sldId id="548"/>
            <p14:sldId id="623"/>
            <p14:sldId id="624"/>
            <p14:sldId id="626"/>
            <p14:sldId id="629"/>
            <p14:sldId id="632"/>
            <p14:sldId id="633"/>
            <p14:sldId id="630"/>
            <p14:sldId id="631"/>
            <p14:sldId id="627"/>
            <p14:sldId id="634"/>
            <p14:sldId id="628"/>
            <p14:sldId id="635"/>
            <p14:sldId id="636"/>
            <p14:sldId id="637"/>
            <p14:sldId id="638"/>
            <p14:sldId id="639"/>
            <p14:sldId id="648"/>
            <p14:sldId id="641"/>
            <p14:sldId id="642"/>
            <p14:sldId id="649"/>
            <p14:sldId id="650"/>
            <p14:sldId id="651"/>
            <p14:sldId id="652"/>
          </p14:sldIdLst>
        </p14:section>
        <p14:section name="Untitled Section" id="{70328101-AA8A-49AC-A616-958D27A28BF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4F81BD"/>
    <a:srgbClr val="7099CA"/>
    <a:srgbClr val="535353"/>
    <a:srgbClr val="F4F7FB"/>
    <a:srgbClr val="355E8F"/>
    <a:srgbClr val="2A4A70"/>
    <a:srgbClr val="4072AE"/>
    <a:srgbClr val="404040"/>
    <a:srgbClr val="66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4599F94E-CEE6-441E-89CC-EB005ECD8F06}">
      <a14:m xmlns:a14="http://schemas.microsoft.com/office/drawing/2010/main">
        <m:mathPr xmlns:m="http://schemas.openxmlformats.org/officeDocument/2006/math"/>
      </a14:m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03" autoAdjust="0"/>
    <p:restoredTop sz="93475" autoAdjust="0"/>
  </p:normalViewPr>
  <p:slideViewPr>
    <p:cSldViewPr>
      <p:cViewPr varScale="1">
        <p:scale>
          <a:sx n="122" d="100"/>
          <a:sy n="122" d="100"/>
        </p:scale>
        <p:origin x="182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2838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00B0F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4717A9-843A-4B41-867A-689D67A82FCD}" type="datetimeFigureOut">
              <a:rPr lang="en-US" smtClean="0"/>
              <a:t>2/13/20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B35503-BF73-4D73-8001-C2E5499C6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513713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76577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83677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122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408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029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0409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590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62397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8007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27538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530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0862366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5044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0084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00503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5974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471624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05091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869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846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0944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394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31103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545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B35503-BF73-4D73-8001-C2E5499C658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6722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90187-1CCF-4FCD-9CBC-11A557DEAE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1655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A58E8-D4FA-423E-881E-BA32EB7A853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679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8BEE0-3AD9-4192-A681-FC77C47CF20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2559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141B-795E-4D57-9CD4-8C770378E8D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0CD2DBBC-8E0E-46B9-B7D6-5F800ED14032}"/>
              </a:ext>
            </a:extLst>
          </p:cNvPr>
          <p:cNvSpPr/>
          <p:nvPr userDrawn="1"/>
        </p:nvSpPr>
        <p:spPr>
          <a:xfrm flipH="1">
            <a:off x="8153397" y="6156325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9D0E11C-2ADE-4925-9177-AC33D97599D3}"/>
              </a:ext>
            </a:extLst>
          </p:cNvPr>
          <p:cNvSpPr/>
          <p:nvPr userDrawn="1"/>
        </p:nvSpPr>
        <p:spPr>
          <a:xfrm rot="10800000" flipH="1">
            <a:off x="1" y="0"/>
            <a:ext cx="990604" cy="701675"/>
          </a:xfrm>
          <a:prstGeom prst="rt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20552" y="6443971"/>
            <a:ext cx="21336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FD467866-7D52-4EF4-8FFB-3DF23ED28A7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5635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BAA9C5-E0AD-4E3D-94F1-95DE4C502CE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9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9FF809-0DA7-4D65-BD95-D2F265F7378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864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4F8B10-A634-458F-B5BB-E8B114EBC6B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184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820DD9-9FBD-4237-A5B7-49EE45D2433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01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C2DC52-D7DF-495D-B5B6-5D40280A9EE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4981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D88E19-5FC3-4945-B5A0-6C0954FF904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379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859282-71C7-4628-9EB2-6761676C28F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823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072BC-402C-4487-8512-894C0D0004D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2/13/20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467866-7D52-4EF4-8FFB-3DF23ED28A78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591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700" indent="-571500" algn="l" defTabSz="914400" rtl="0" eaLnBrk="1" latinLnBrk="0" hangingPunct="1">
        <a:spcBef>
          <a:spcPct val="20000"/>
        </a:spcBef>
        <a:buFont typeface="+mj-lt"/>
        <a:buAutoNum type="romanLcPeriod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Relationship Id="rId1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2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5" Type="http://schemas.openxmlformats.org/officeDocument/2006/relationships/image" Target="../media/image15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Relationship Id="rId14" Type="http://schemas.openxmlformats.org/officeDocument/2006/relationships/image" Target="../media/image2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Relationship Id="rId1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13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5" Type="http://schemas.openxmlformats.org/officeDocument/2006/relationships/image" Target="../media/image24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Relationship Id="rId14" Type="http://schemas.openxmlformats.org/officeDocument/2006/relationships/image" Target="../media/image23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22.png"/><Relationship Id="rId17" Type="http://schemas.openxmlformats.org/officeDocument/2006/relationships/image" Target="../media/image15.png"/><Relationship Id="rId2" Type="http://schemas.openxmlformats.org/officeDocument/2006/relationships/notesSlide" Target="../notesSlides/notesSlide14.xml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5" Type="http://schemas.openxmlformats.org/officeDocument/2006/relationships/image" Target="../media/image24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Relationship Id="rId14" Type="http://schemas.openxmlformats.org/officeDocument/2006/relationships/image" Target="../media/image23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6.png"/><Relationship Id="rId1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22.png"/><Relationship Id="rId17" Type="http://schemas.openxmlformats.org/officeDocument/2006/relationships/image" Target="../media/image26.png"/><Relationship Id="rId2" Type="http://schemas.openxmlformats.org/officeDocument/2006/relationships/notesSlide" Target="../notesSlides/notesSlide15.xml"/><Relationship Id="rId16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5" Type="http://schemas.openxmlformats.org/officeDocument/2006/relationships/image" Target="../media/image24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Relationship Id="rId14" Type="http://schemas.openxmlformats.org/officeDocument/2006/relationships/image" Target="../media/image23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7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15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7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2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5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2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8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5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29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7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21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30.png"/><Relationship Id="rId5" Type="http://schemas.openxmlformats.org/officeDocument/2006/relationships/image" Target="../media/image12.png"/><Relationship Id="rId15" Type="http://schemas.openxmlformats.org/officeDocument/2006/relationships/image" Target="../media/image29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28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7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22.xml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31.png"/><Relationship Id="rId5" Type="http://schemas.openxmlformats.org/officeDocument/2006/relationships/image" Target="../media/image12.png"/><Relationship Id="rId15" Type="http://schemas.openxmlformats.org/officeDocument/2006/relationships/image" Target="../media/image29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28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7.png"/><Relationship Id="rId1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23.xm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31.png"/><Relationship Id="rId5" Type="http://schemas.openxmlformats.org/officeDocument/2006/relationships/image" Target="../media/image12.png"/><Relationship Id="rId15" Type="http://schemas.openxmlformats.org/officeDocument/2006/relationships/image" Target="../media/image29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28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24.xml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31.png"/><Relationship Id="rId5" Type="http://schemas.openxmlformats.org/officeDocument/2006/relationships/image" Target="../media/image12.png"/><Relationship Id="rId15" Type="http://schemas.openxmlformats.org/officeDocument/2006/relationships/image" Target="../media/image29.png"/><Relationship Id="rId19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28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27.png"/><Relationship Id="rId18" Type="http://schemas.openxmlformats.org/officeDocument/2006/relationships/image" Target="../media/image32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17" Type="http://schemas.openxmlformats.org/officeDocument/2006/relationships/image" Target="../media/image24.png"/><Relationship Id="rId2" Type="http://schemas.openxmlformats.org/officeDocument/2006/relationships/notesSlide" Target="../notesSlides/notesSlide25.xml"/><Relationship Id="rId16" Type="http://schemas.openxmlformats.org/officeDocument/2006/relationships/image" Target="../media/image23.png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31.png"/><Relationship Id="rId5" Type="http://schemas.openxmlformats.org/officeDocument/2006/relationships/image" Target="../media/image12.png"/><Relationship Id="rId15" Type="http://schemas.openxmlformats.org/officeDocument/2006/relationships/image" Target="../media/image29.png"/><Relationship Id="rId19" Type="http://schemas.openxmlformats.org/officeDocument/2006/relationships/image" Target="../media/image33.png"/><Relationship Id="rId4" Type="http://schemas.openxmlformats.org/officeDocument/2006/relationships/image" Target="../media/image11.png"/><Relationship Id="rId9" Type="http://schemas.openxmlformats.org/officeDocument/2006/relationships/image" Target="../media/image8.png"/><Relationship Id="rId14" Type="http://schemas.openxmlformats.org/officeDocument/2006/relationships/image" Target="../media/image2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7" Type="http://schemas.openxmlformats.org/officeDocument/2006/relationships/image" Target="../media/image5.png"/><Relationship Id="rId12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8.png"/><Relationship Id="rId5" Type="http://schemas.openxmlformats.org/officeDocument/2006/relationships/image" Target="../media/image3.png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0" Type="http://schemas.openxmlformats.org/officeDocument/2006/relationships/image" Target="../media/image15.png"/><Relationship Id="rId4" Type="http://schemas.openxmlformats.org/officeDocument/2006/relationships/image" Target="../media/image11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10" Type="http://schemas.openxmlformats.org/officeDocument/2006/relationships/image" Target="../media/image8.png"/><Relationship Id="rId4" Type="http://schemas.openxmlformats.org/officeDocument/2006/relationships/image" Target="../media/image11.png"/><Relationship Id="rId9" Type="http://schemas.openxmlformats.org/officeDocument/2006/relationships/image" Target="../media/image1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DC05F3E-9E57-49A8-863B-BEBB25AAAE31}"/>
              </a:ext>
            </a:extLst>
          </p:cNvPr>
          <p:cNvSpPr/>
          <p:nvPr/>
        </p:nvSpPr>
        <p:spPr>
          <a:xfrm>
            <a:off x="0" y="4344683"/>
            <a:ext cx="9144000" cy="77535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D9DD6B75-5E8A-418C-944D-A59F4AB206AE}"/>
              </a:ext>
            </a:extLst>
          </p:cNvPr>
          <p:cNvCxnSpPr/>
          <p:nvPr/>
        </p:nvCxnSpPr>
        <p:spPr>
          <a:xfrm>
            <a:off x="643467" y="215469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>
            <a:extLst>
              <a:ext uri="{FF2B5EF4-FFF2-40B4-BE49-F238E27FC236}">
                <a16:creationId xmlns:a16="http://schemas.microsoft.com/office/drawing/2014/main" id="{8AA8FFBD-8F59-45E4-A951-3BDF390EFE28}"/>
              </a:ext>
            </a:extLst>
          </p:cNvPr>
          <p:cNvSpPr/>
          <p:nvPr/>
        </p:nvSpPr>
        <p:spPr>
          <a:xfrm>
            <a:off x="2349344" y="1383414"/>
            <a:ext cx="44453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400" b="1" spc="300" dirty="0">
                <a:latin typeface="Bold sand ms"/>
                <a:cs typeface="Mongolian Baiti" panose="03000500000000000000" pitchFamily="66" charset="0"/>
              </a:rPr>
              <a:t>SOA Exam FM</a:t>
            </a:r>
            <a:endParaRPr lang="mk-MK" sz="4400" b="1" spc="300" dirty="0">
              <a:latin typeface="Bold sand ms"/>
              <a:cs typeface="Mongolian Baiti" panose="03000500000000000000" pitchFamily="66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3A4C1F0D-0DDC-4F66-A892-952589DE9CD9}"/>
              </a:ext>
            </a:extLst>
          </p:cNvPr>
          <p:cNvSpPr/>
          <p:nvPr/>
        </p:nvSpPr>
        <p:spPr>
          <a:xfrm>
            <a:off x="643469" y="2161529"/>
            <a:ext cx="785706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>
                <a:latin typeface="Bold sand ms"/>
                <a:cs typeface="Calibri Light" panose="020F0302020204030204" pitchFamily="34" charset="0"/>
              </a:rPr>
              <a:t>Module 2 – Section 5</a:t>
            </a:r>
            <a:endParaRPr lang="mk-MK" sz="2800" dirty="0">
              <a:latin typeface="Bold sand ms"/>
              <a:cs typeface="Calibri Light" panose="020F0302020204030204" pitchFamily="34" charset="0"/>
            </a:endParaRPr>
          </a:p>
          <a:p>
            <a:pPr algn="ctr"/>
            <a:endParaRPr lang="mk-MK" sz="2800" dirty="0">
              <a:latin typeface="Bold sand ms"/>
              <a:cs typeface="Calibri Light" panose="020F0302020204030204" pitchFamily="34" charset="0"/>
            </a:endParaRPr>
          </a:p>
        </p:txBody>
      </p: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B97156F5-7FA1-4E55-B8F7-3EF8D2C43323}"/>
              </a:ext>
            </a:extLst>
          </p:cNvPr>
          <p:cNvCxnSpPr/>
          <p:nvPr/>
        </p:nvCxnSpPr>
        <p:spPr>
          <a:xfrm>
            <a:off x="643467" y="2684749"/>
            <a:ext cx="7857066" cy="0"/>
          </a:xfrm>
          <a:prstGeom prst="line">
            <a:avLst/>
          </a:prstGeom>
          <a:ln w="12700">
            <a:gradFill flip="none" rotWithShape="1">
              <a:gsLst>
                <a:gs pos="0">
                  <a:schemeClr val="bg1"/>
                </a:gs>
                <a:gs pos="15000">
                  <a:schemeClr val="tx1">
                    <a:lumMod val="75000"/>
                    <a:lumOff val="25000"/>
                  </a:schemeClr>
                </a:gs>
                <a:gs pos="85000">
                  <a:schemeClr val="tx1">
                    <a:lumMod val="75000"/>
                    <a:lumOff val="25000"/>
                  </a:schemeClr>
                </a:gs>
                <a:gs pos="100000">
                  <a:schemeClr val="bg1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FB7C72F6-BD2D-423F-BC67-66618F619D7B}"/>
              </a:ext>
            </a:extLst>
          </p:cNvPr>
          <p:cNvSpPr/>
          <p:nvPr/>
        </p:nvSpPr>
        <p:spPr>
          <a:xfrm>
            <a:off x="0" y="4425860"/>
            <a:ext cx="9144000" cy="643533"/>
          </a:xfrm>
          <a:prstGeom prst="rect">
            <a:avLst/>
          </a:prstGeom>
          <a:solidFill>
            <a:srgbClr val="4F81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mk-MK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204938B3-7A68-4666-A8FA-CA571DB57FCC}"/>
              </a:ext>
            </a:extLst>
          </p:cNvPr>
          <p:cNvSpPr/>
          <p:nvPr/>
        </p:nvSpPr>
        <p:spPr>
          <a:xfrm>
            <a:off x="0" y="4409192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chemeClr val="bg1"/>
                </a:solidFill>
                <a:latin typeface="Bold sand ms"/>
                <a:cs typeface="Mongolian Baiti" panose="03000500000000000000" pitchFamily="66" charset="0"/>
              </a:rPr>
              <a:t>Geometric Annuities Example</a:t>
            </a:r>
            <a:endParaRPr lang="mk-MK" sz="3600" dirty="0">
              <a:solidFill>
                <a:schemeClr val="bg1"/>
              </a:solidFill>
              <a:latin typeface="Bold sand ms"/>
              <a:cs typeface="Mongolian Baiti" panose="030005000000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95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(1.04)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+⋯(20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02" t="-146000" r="-10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95374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(1.0712)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20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1.0712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95374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2317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(1.04)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+⋯(20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02" t="-146000" r="-10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953746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(1.0712)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20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1.0712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953746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276600" y="5562600"/>
                <a:ext cx="262552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1.0712=(1.03)(1.04)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6600" y="5562600"/>
                <a:ext cx="2625526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465" t="-4000" r="-1395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723739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(1.04)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+⋯(20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02" t="-146000" r="-10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668410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(1.0712)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20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1.03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668410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485176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(1.04)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+⋯(20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02" t="-146000" r="-10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668410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(1.0712)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20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1.03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668410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4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081446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(1.04)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+⋯(20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02" t="-146000" r="-10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668410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(1.0712)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20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1.03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668410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4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371600" y="5877786"/>
                <a:ext cx="3474926" cy="370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20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.03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77786"/>
                <a:ext cx="3474926" cy="370614"/>
              </a:xfrm>
              <a:prstGeom prst="rect">
                <a:avLst/>
              </a:prstGeom>
              <a:blipFill rotWithShape="0">
                <a:blip r:embed="rId16"/>
                <a:stretch>
                  <a:fillRect l="-1404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5310390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(1.04)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+⋯(20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02" t="-146000" r="-10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5668410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(1.0712)</m:t>
                              </m:r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20</m:t>
                              </m:r>
                            </m:sup>
                          </m:sSup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1.03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5668410" cy="584647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4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Rectangle 39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5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1371600" y="5877786"/>
                <a:ext cx="3474926" cy="370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acc>
                                <m:accPr>
                                  <m:chr m:val="̈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𝑎</m:t>
                                  </m:r>
                                </m:e>
                              </m:acc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20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.03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77786"/>
                <a:ext cx="3474926" cy="370614"/>
              </a:xfrm>
              <a:prstGeom prst="rect">
                <a:avLst/>
              </a:prstGeom>
              <a:blipFill rotWithShape="0">
                <a:blip r:embed="rId16"/>
                <a:stretch>
                  <a:fillRect l="-1404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4876800" y="5925312"/>
                <a:ext cx="164012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=164.90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6800" y="5925312"/>
                <a:ext cx="1640129" cy="307777"/>
              </a:xfrm>
              <a:prstGeom prst="rect">
                <a:avLst/>
              </a:prstGeom>
              <a:blipFill rotWithShape="0">
                <a:blip r:embed="rId17"/>
                <a:stretch>
                  <a:fillRect l="-2230" r="-3346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198178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042214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1400" t="-4000" r="-12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2161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712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699" t="-4000" r="-169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400" t="-4000" r="-12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67792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712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699" t="-4000" r="-169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400" t="-4000" r="-12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tangle 1"/>
              <p:cNvSpPr/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⋯(20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" name="Rectangle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  <a:blipFill rotWithShape="0">
                <a:blip r:embed="rId14"/>
                <a:stretch>
                  <a:fillRect t="-101538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214016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78920" y="1494000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52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A 20-year annuity with annual payments has an initial payment of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𝐾</m:t>
                    </m:r>
                  </m:oMath>
                </a14:m>
                <a:r>
                  <a:rPr lang="en-US" sz="2200" dirty="0">
                    <a:latin typeface="Bold sand ms"/>
                  </a:rPr>
                  <a:t>.  Each subsequent payment is 4% more than its preceding payment.  The accumulated value of the annuity one year after the last payment is $10,000 when using an annual effective interest rate of 7.12%.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𝐾</m:t>
                    </m:r>
                  </m:oMath>
                </a14:m>
                <a:r>
                  <a:rPr lang="en-US" sz="2200" dirty="0">
                    <a:latin typeface="Bold sand ms"/>
                  </a:rPr>
                  <a:t>. </a:t>
                </a:r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4"/>
                <a:stretch>
                  <a:fillRect t="-942" r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095416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1400" t="-4000" r="-12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712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699" t="-4000" r="-169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⋯(20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  <a:blipFill rotWithShape="0">
                <a:blip r:embed="rId14"/>
                <a:stretch>
                  <a:fillRect t="-101538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5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821824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572000"/>
                <a:ext cx="6635599" cy="58464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1.04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19</m:t>
                              </m:r>
                            </m:sup>
                          </m:sSup>
                          <m:r>
                            <a:rPr lang="en-US" sz="2000" i="1">
                              <a:latin typeface="Cambria Math" charset="0"/>
                            </a:rPr>
                            <m:t>(1.0712)</m:t>
                          </m:r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</m:t>
                          </m:r>
                          <m:f>
                            <m:fPr>
                              <m:ctrlPr>
                                <a:rPr lang="mr-IN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1.0712</m:t>
                              </m:r>
                            </m:num>
                            <m:den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den>
                          </m:f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572000"/>
                <a:ext cx="6635599" cy="58464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400" t="-4000" r="-12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712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699" t="-4000" r="-169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⋯(20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  <a:blipFill rotWithShape="0">
                <a:blip r:embed="rId15"/>
                <a:stretch>
                  <a:fillRect t="-101538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66533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648200"/>
                <a:ext cx="62668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1.04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19</m:t>
                              </m:r>
                            </m:sup>
                          </m:sSup>
                          <m:r>
                            <a:rPr lang="en-US" sz="2000" i="1">
                              <a:latin typeface="Cambria Math" charset="0"/>
                            </a:rPr>
                            <m:t>(1.0712)</m:t>
                          </m:r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1+1.03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626684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86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400" t="-4000" r="-12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712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699" t="-4000" r="-169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⋯(20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  <a:blipFill rotWithShape="0">
                <a:blip r:embed="rId15"/>
                <a:stretch>
                  <a:fillRect t="-101538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6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995658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648200"/>
                <a:ext cx="62668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1.04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19</m:t>
                              </m:r>
                            </m:sup>
                          </m:sSup>
                          <m:r>
                            <a:rPr lang="en-US" sz="2000" i="1">
                              <a:latin typeface="Cambria Math" charset="0"/>
                            </a:rPr>
                            <m:t>(1.0712)</m:t>
                          </m:r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1+1.03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626684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86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400" t="-4000" r="-12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712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699" t="-4000" r="-169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⋯(20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  <a:blipFill rotWithShape="0">
                <a:blip r:embed="rId15"/>
                <a:stretch>
                  <a:fillRect t="-101538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6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8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236194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648200"/>
                <a:ext cx="62668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1.04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19</m:t>
                              </m:r>
                            </m:sup>
                          </m:sSup>
                          <m:r>
                            <a:rPr lang="en-US" sz="2000" i="1">
                              <a:latin typeface="Cambria Math" charset="0"/>
                            </a:rPr>
                            <m:t>(1.0712)</m:t>
                          </m:r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1+1.03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626684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86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400" t="-4000" r="-12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712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699" t="-4000" r="-169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⋯(20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  <a:blipFill rotWithShape="0">
                <a:blip r:embed="rId15"/>
                <a:stretch>
                  <a:fillRect t="-101538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6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371600" y="5877786"/>
                <a:ext cx="4156779" cy="370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20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.03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77786"/>
                <a:ext cx="4156779" cy="370614"/>
              </a:xfrm>
              <a:prstGeom prst="rect">
                <a:avLst/>
              </a:prstGeom>
              <a:blipFill rotWithShape="0">
                <a:blip r:embed="rId18"/>
                <a:stretch>
                  <a:fillRect l="-7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9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48976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4648200"/>
                <a:ext cx="62668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d>
                        <m:dPr>
                          <m:begChr m:val="["/>
                          <m:endChr m:val="]"/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>
                              <a:latin typeface="Cambria Math" charset="0"/>
                            </a:rPr>
                            <m:t>𝐾</m:t>
                          </m:r>
                          <m:sSup>
                            <m:sSup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1.04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US" sz="2000" i="1">
                                  <a:latin typeface="Cambria Math" charset="0"/>
                                </a:rPr>
                                <m:t>19</m:t>
                              </m:r>
                            </m:sup>
                          </m:sSup>
                          <m:r>
                            <a:rPr lang="en-US" sz="2000" i="1">
                              <a:latin typeface="Cambria Math" charset="0"/>
                            </a:rPr>
                            <m:t>(1.0712)</m:t>
                          </m:r>
                        </m:e>
                      </m:d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1+1.03</m:t>
                          </m:r>
                          <m:r>
                            <a:rPr lang="en-US" sz="2000" i="1">
                              <a:latin typeface="Cambria Math" charset="0"/>
                            </a:rPr>
                            <m:t>+⋯(20 </m:t>
                          </m:r>
                          <m:r>
                            <m:rPr>
                              <m:sty m:val="p"/>
                            </m:rP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terms</m:t>
                          </m:r>
                          <m:r>
                            <a:rPr lang="en-US" sz="200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)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4648200"/>
                <a:ext cx="6266844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486" t="-146000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3047886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1400" t="-4000" r="-1200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 charset="0"/>
                            </a:rPr>
                            <m:t>8</m:t>
                          </m:r>
                        </m:sup>
                      </m:sSup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1.0</m:t>
                              </m:r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712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0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4534" y="3581400"/>
                <a:ext cx="2510046" cy="307777"/>
              </a:xfrm>
              <a:prstGeom prst="rect">
                <a:avLst/>
              </a:prstGeom>
              <a:blipFill rotWithShape="0">
                <a:blip r:embed="rId14"/>
                <a:stretch>
                  <a:fillRect l="-1699" t="-4000" r="-1699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Rectangle 38"/>
              <p:cNvSpPr/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⋯(20 </m:t>
                      </m:r>
                      <m:r>
                        <m:rPr>
                          <m:sty m:val="p"/>
                        </m:rPr>
                        <a:rPr lang="en-US" sz="200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i="1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409" y="3520440"/>
                <a:ext cx="1698991" cy="400110"/>
              </a:xfrm>
              <a:prstGeom prst="rect">
                <a:avLst/>
              </a:prstGeom>
              <a:blipFill rotWithShape="0">
                <a:blip r:embed="rId15"/>
                <a:stretch>
                  <a:fillRect t="-101538" b="-1261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Content Placeholder 2"/>
          <p:cNvSpPr txBox="1">
            <a:spLocks/>
          </p:cNvSpPr>
          <p:nvPr/>
        </p:nvSpPr>
        <p:spPr>
          <a:xfrm>
            <a:off x="152400" y="5199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3:  Recognize the Remaining Factor as        or 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1" name="Rectangle 40"/>
              <p:cNvSpPr/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̈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𝑎</m:t>
                              </m:r>
                            </m:e>
                          </m:acc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1" name="Rectangle 4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3569" y="5197974"/>
                <a:ext cx="580031" cy="440826"/>
              </a:xfrm>
              <a:prstGeom prst="rect">
                <a:avLst/>
              </a:prstGeom>
              <a:blipFill rotWithShape="0">
                <a:blip r:embed="rId16"/>
                <a:stretch>
                  <a:fillRect r="-7368"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Rectangle 41"/>
              <p:cNvSpPr/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𝑠</m:t>
                          </m:r>
                        </m:e>
                        <m:sub>
                          <m:acc>
                            <m:accPr>
                              <m:chr m:val="̅"/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charset="0"/>
                                </a:rPr>
                                <m:t>𝑛</m:t>
                              </m:r>
                              <m:r>
                                <a:rPr lang="en-US" sz="2000" i="1">
                                  <a:latin typeface="Cambria Math" charset="0"/>
                                </a:rPr>
                                <m:t>|</m:t>
                              </m:r>
                            </m:e>
                          </m:acc>
                        </m:sub>
                      </m:sSub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2200" y="5197974"/>
                <a:ext cx="555986" cy="440826"/>
              </a:xfrm>
              <a:prstGeom prst="rect">
                <a:avLst/>
              </a:prstGeom>
              <a:blipFill rotWithShape="0">
                <a:blip r:embed="rId1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1371600" y="5877786"/>
                <a:ext cx="4156779" cy="370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10000=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1.04</m:t>
                              </m:r>
                            </m:e>
                          </m:d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(1.0712)</m:t>
                      </m:r>
                      <m:d>
                        <m:dPr>
                          <m:ctrlPr>
                            <a:rPr lang="mr-IN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𝑠</m:t>
                              </m:r>
                            </m:e>
                            <m:sub>
                              <m:acc>
                                <m:accPr>
                                  <m:chr m:val="̅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b="0" i="1" smtClean="0">
                                      <a:latin typeface="Cambria Math" charset="0"/>
                                    </a:rPr>
                                    <m:t>20</m:t>
                                  </m:r>
                                  <m:r>
                                    <a:rPr lang="en-US" sz="2000" i="1">
                                      <a:latin typeface="Cambria Math" charset="0"/>
                                    </a:rPr>
                                    <m:t>|</m:t>
                                  </m:r>
                                </m:e>
                              </m:acc>
                              <m:r>
                                <a:rPr lang="en-US" sz="2000" b="0" i="1" smtClean="0">
                                  <a:latin typeface="Cambria Math" charset="0"/>
                                </a:rPr>
                                <m:t>.03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sz="2000" dirty="0"/>
                            <m:t> </m:t>
                          </m:r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5877786"/>
                <a:ext cx="4156779" cy="370614"/>
              </a:xfrm>
              <a:prstGeom prst="rect">
                <a:avLst/>
              </a:prstGeom>
              <a:blipFill rotWithShape="0">
                <a:blip r:embed="rId18"/>
                <a:stretch>
                  <a:fillRect l="-733" b="-213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5522671" y="5925312"/>
                <a:ext cx="164012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⇒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=164.90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2671" y="5925312"/>
                <a:ext cx="1640129" cy="307777"/>
              </a:xfrm>
              <a:prstGeom prst="rect">
                <a:avLst/>
              </a:prstGeom>
              <a:blipFill rotWithShape="0">
                <a:blip r:embed="rId19"/>
                <a:stretch>
                  <a:fillRect l="-2230" r="-3346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20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28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Content Placeholder 2"/>
              <p:cNvSpPr txBox="1">
                <a:spLocks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342900" indent="-3429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32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1028700" indent="-571500" algn="l" defTabSz="914400" rtl="0" eaLnBrk="1" latinLnBrk="0" hangingPunct="1">
                  <a:spcBef>
                    <a:spcPct val="20000"/>
                  </a:spcBef>
                  <a:buFont typeface="+mj-lt"/>
                  <a:buAutoNum type="romanLcPeriod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spcBef>
                    <a:spcPct val="20000"/>
                  </a:spcBef>
                  <a:buFont typeface="Wingdings" pitchFamily="2" charset="2"/>
                  <a:buChar char="Ø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–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»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spcBef>
                    <a:spcPct val="20000"/>
                  </a:spcBef>
                  <a:buFont typeface="Aria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227013" indent="0">
                  <a:spcBef>
                    <a:spcPts val="700"/>
                  </a:spcBef>
                  <a:buClr>
                    <a:schemeClr val="accent1"/>
                  </a:buClr>
                  <a:buNone/>
                </a:pPr>
                <a:r>
                  <a:rPr lang="en-US" sz="2200" dirty="0">
                    <a:latin typeface="Bold sand ms"/>
                  </a:rPr>
                  <a:t>A 20-year annuity with annual payments has an initial payment of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𝐾</m:t>
                    </m:r>
                  </m:oMath>
                </a14:m>
                <a:r>
                  <a:rPr lang="en-US" sz="2200" dirty="0">
                    <a:latin typeface="Bold sand ms"/>
                  </a:rPr>
                  <a:t>.  Each subsequent payment is 4% more than its preceding payment.  The accumulated value of the annuity one year after the last payment is $10,000 when using an annual effective interest rate of 7.12%.  Determine </a:t>
                </a:r>
                <a14:m>
                  <m:oMath xmlns:m="http://schemas.openxmlformats.org/officeDocument/2006/math">
                    <m:r>
                      <a:rPr lang="en-US" sz="2200" b="0" i="1" smtClean="0">
                        <a:latin typeface="Cambria Math" charset="0"/>
                      </a:rPr>
                      <m:t>𝐾</m:t>
                    </m:r>
                  </m:oMath>
                </a14:m>
                <a:r>
                  <a:rPr lang="en-US" sz="2200" dirty="0">
                    <a:latin typeface="Bold sand ms"/>
                  </a:rPr>
                  <a:t>. </a:t>
                </a:r>
                <a:endParaRPr lang="en-GB" sz="22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177800" indent="0">
                  <a:spcBef>
                    <a:spcPts val="700"/>
                  </a:spcBef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indent="-165100">
                  <a:spcBef>
                    <a:spcPts val="900"/>
                  </a:spcBef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  <a:p>
                <a:pPr marL="0" indent="0">
                  <a:buFont typeface="Arial" pitchFamily="34" charset="0"/>
                  <a:buNone/>
                </a:pPr>
                <a:endParaRPr lang="en-US" sz="2000" dirty="0">
                  <a:solidFill>
                    <a:schemeClr val="tx1"/>
                  </a:solidFill>
                  <a:latin typeface="Bold sand ms"/>
                </a:endParaRPr>
              </a:p>
            </p:txBody>
          </p:sp>
        </mc:Choice>
        <mc:Fallback xmlns="">
          <p:sp>
            <p:nvSpPr>
              <p:cNvPr id="3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494000"/>
                <a:ext cx="8001000" cy="4525963"/>
              </a:xfrm>
              <a:prstGeom prst="rect">
                <a:avLst/>
              </a:prstGeom>
              <a:blipFill rotWithShape="0">
                <a:blip r:embed="rId4"/>
                <a:stretch>
                  <a:fillRect t="-942" r="-159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4325023"/>
            <a:ext cx="7040880" cy="1837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3516868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35168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3516868"/>
                <a:ext cx="1097280" cy="369332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35168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3516868"/>
                <a:ext cx="1097280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41910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46482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4492823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4492823"/>
                <a:ext cx="65402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9259" r="-8333" b="-2352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257800" y="34860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3486090"/>
                <a:ext cx="3810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5257800" y="43242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324290"/>
                <a:ext cx="381000" cy="400110"/>
              </a:xfrm>
              <a:prstGeom prst="rect">
                <a:avLst/>
              </a:prstGeom>
              <a:blipFill rotWithShape="0">
                <a:blip r:embed="rId11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7555373" y="51816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51816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55085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0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74627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9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1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333913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2309030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2309030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2111" t="-4000" r="-1847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6710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4383379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(1.04)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4383379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834" t="-4000" r="-139" b="-3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718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(1.04)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+⋯(20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02" t="-146000" r="-10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254692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1933385" y="6477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endParaRPr lang="en-US" b="1" dirty="0">
              <a:latin typeface="Bold sand ms"/>
            </a:endParaRPr>
          </a:p>
        </p:txBody>
      </p:sp>
      <p:sp>
        <p:nvSpPr>
          <p:cNvPr id="17" name="Content Placeholder 2"/>
          <p:cNvSpPr txBox="1">
            <a:spLocks/>
          </p:cNvSpPr>
          <p:nvPr/>
        </p:nvSpPr>
        <p:spPr>
          <a:xfrm>
            <a:off x="263577" y="1396931"/>
            <a:ext cx="8179280" cy="49785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0">
              <a:spcBef>
                <a:spcPts val="700"/>
              </a:spcBef>
              <a:buClr>
                <a:schemeClr val="accent1"/>
              </a:buClr>
              <a:buNone/>
            </a:pPr>
            <a:endParaRPr lang="en-GB" sz="20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1800" dirty="0">
              <a:solidFill>
                <a:schemeClr val="tx1"/>
              </a:solidFill>
              <a:latin typeface="Bold sand ms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F93A1A4-453B-4452-859D-4C99C2310F6C}"/>
              </a:ext>
            </a:extLst>
          </p:cNvPr>
          <p:cNvSpPr/>
          <p:nvPr/>
        </p:nvSpPr>
        <p:spPr>
          <a:xfrm>
            <a:off x="1814439" y="10930722"/>
            <a:ext cx="1251853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819BB08B-5F96-4DDA-BA75-201C89303D84}"/>
              </a:ext>
            </a:extLst>
          </p:cNvPr>
          <p:cNvSpPr/>
          <p:nvPr/>
        </p:nvSpPr>
        <p:spPr>
          <a:xfrm>
            <a:off x="1460020" y="9973442"/>
            <a:ext cx="3937580" cy="426379"/>
          </a:xfrm>
          <a:prstGeom prst="rect">
            <a:avLst/>
          </a:prstGeom>
          <a:solidFill>
            <a:schemeClr val="bg1">
              <a:lumMod val="75000"/>
              <a:alpha val="2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98ABDF80-1850-455A-BF66-D52A82E57567}"/>
              </a:ext>
            </a:extLst>
          </p:cNvPr>
          <p:cNvSpPr txBox="1"/>
          <p:nvPr/>
        </p:nvSpPr>
        <p:spPr>
          <a:xfrm>
            <a:off x="2590800" y="8683939"/>
            <a:ext cx="335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/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7798F9B3-9C59-44E7-91C0-4F3B3ED4B2AE}"/>
              </a:ext>
            </a:extLst>
          </p:cNvPr>
          <p:cNvSpPr txBox="1"/>
          <p:nvPr/>
        </p:nvSpPr>
        <p:spPr>
          <a:xfrm>
            <a:off x="1561359" y="10052286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GB" i="1" dirty="0">
              <a:solidFill>
                <a:srgbClr val="535353"/>
              </a:solidFill>
            </a:endParaRP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4541FB8C-C120-43F9-98E2-7F1A3CA511CE}"/>
              </a:ext>
            </a:extLst>
          </p:cNvPr>
          <p:cNvSpPr/>
          <p:nvPr/>
        </p:nvSpPr>
        <p:spPr>
          <a:xfrm>
            <a:off x="621819" y="95911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F4D1327-31DB-4D84-A3C5-727DA082BF40}"/>
              </a:ext>
            </a:extLst>
          </p:cNvPr>
          <p:cNvSpPr/>
          <p:nvPr/>
        </p:nvSpPr>
        <p:spPr>
          <a:xfrm>
            <a:off x="5365990" y="10048336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5" name="Rectangle 64">
            <a:extLst>
              <a:ext uri="{FF2B5EF4-FFF2-40B4-BE49-F238E27FC236}">
                <a16:creationId xmlns:a16="http://schemas.microsoft.com/office/drawing/2014/main" id="{28406D90-0A90-4051-953D-ECD41607891B}"/>
              </a:ext>
            </a:extLst>
          </p:cNvPr>
          <p:cNvSpPr/>
          <p:nvPr/>
        </p:nvSpPr>
        <p:spPr>
          <a:xfrm>
            <a:off x="1841020" y="10968913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14F2B954-B7A3-4248-96D8-F8C658A21D22}"/>
              </a:ext>
            </a:extLst>
          </p:cNvPr>
          <p:cNvSpPr/>
          <p:nvPr/>
        </p:nvSpPr>
        <p:spPr>
          <a:xfrm>
            <a:off x="650290" y="10497581"/>
            <a:ext cx="56267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GB" dirty="0">
              <a:solidFill>
                <a:srgbClr val="535353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>
          <a:xfrm>
            <a:off x="457200" y="1494000"/>
            <a:ext cx="8001000" cy="452596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 </a:t>
            </a:r>
            <a:endParaRPr lang="en-GB" sz="2200" dirty="0">
              <a:solidFill>
                <a:schemeClr val="tx1"/>
              </a:solidFill>
              <a:latin typeface="Bold sand ms"/>
            </a:endParaRPr>
          </a:p>
          <a:p>
            <a:pPr marL="177800" indent="0">
              <a:spcBef>
                <a:spcPts val="700"/>
              </a:spcBef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indent="-165100">
              <a:spcBef>
                <a:spcPts val="900"/>
              </a:spcBef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p:cxnSp>
        <p:nvCxnSpPr>
          <p:cNvPr id="14" name="Straight Arrow Connector 13"/>
          <p:cNvCxnSpPr>
            <a:cxnSpLocks/>
          </p:cNvCxnSpPr>
          <p:nvPr/>
        </p:nvCxnSpPr>
        <p:spPr>
          <a:xfrm flipV="1">
            <a:off x="1219200" y="2343823"/>
            <a:ext cx="704088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95400" y="1676400"/>
                <a:ext cx="1097280" cy="36933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" name="Straight Connector 15"/>
          <p:cNvCxnSpPr>
            <a:cxnSpLocks/>
          </p:cNvCxnSpPr>
          <p:nvPr/>
        </p:nvCxnSpPr>
        <p:spPr>
          <a:xfrm>
            <a:off x="18288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r>
                        <a:rPr lang="en-US" b="0" i="1" smtClean="0">
                          <a:latin typeface="Cambria Math" charset="0"/>
                        </a:rPr>
                        <m:t>(1.04)</m:t>
                      </m:r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6520" y="1676400"/>
                <a:ext cx="1097280" cy="36933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676400"/>
                <a:ext cx="1097280" cy="369332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charset="0"/>
                            </a:rPr>
                            <m:t>(1.04)</m:t>
                          </m:r>
                        </m:e>
                        <m:sup>
                          <m:r>
                            <a:rPr lang="en-US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</m:oMath>
                  </m:oMathPara>
                </a14:m>
                <a:endParaRPr lang="en-US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2160" y="1688068"/>
                <a:ext cx="1097280" cy="369332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1" name="Straight Connector 20"/>
          <p:cNvCxnSpPr>
            <a:cxnSpLocks/>
          </p:cNvCxnSpPr>
          <p:nvPr/>
        </p:nvCxnSpPr>
        <p:spPr>
          <a:xfrm>
            <a:off x="3200400" y="2209800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cxnSpLocks/>
          </p:cNvCxnSpPr>
          <p:nvPr/>
        </p:nvCxnSpPr>
        <p:spPr>
          <a:xfrm>
            <a:off x="4495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cxnSpLocks/>
          </p:cNvCxnSpPr>
          <p:nvPr/>
        </p:nvCxnSpPr>
        <p:spPr>
          <a:xfrm>
            <a:off x="64008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7772400" y="2212848"/>
            <a:ext cx="0" cy="336071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cxnSpLocks/>
          </p:cNvCxnSpPr>
          <p:nvPr/>
        </p:nvCxnSpPr>
        <p:spPr>
          <a:xfrm>
            <a:off x="7772400" y="2590800"/>
            <a:ext cx="12220" cy="457200"/>
          </a:xfrm>
          <a:prstGeom prst="line">
            <a:avLst/>
          </a:prstGeom>
          <a:ln w="25400">
            <a:solidFill>
              <a:schemeClr val="accent1"/>
            </a:solidFill>
            <a:head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itle 1"/>
              <p:cNvSpPr txBox="1">
                <a:spLocks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</p:spPr>
            <p:txBody>
              <a:bodyPr vert="horz" lIns="91440" tIns="45720" rIns="91440" bIns="45720" rtlCol="0" anchor="ctr">
                <a:noAutofit/>
              </a:bodyPr>
              <a:lstStyle>
                <a:lvl1pPr algn="ctr" defTabSz="914400" rtl="0" eaLnBrk="1" latinLnBrk="0" hangingPunct="1">
                  <a:spcBef>
                    <a:spcPct val="0"/>
                  </a:spcBef>
                  <a:buNone/>
                  <a:defRPr sz="4400" kern="1200">
                    <a:solidFill>
                      <a:schemeClr val="tx1"/>
                    </a:solidFill>
                    <a:latin typeface="+mj-lt"/>
                    <a:ea typeface="+mj-ea"/>
                    <a:cs typeface="+mj-cs"/>
                  </a:defRPr>
                </a:lvl1pPr>
              </a:lstStyle>
              <a:p>
                <a:pPr>
                  <a:spcAft>
                    <a:spcPts val="1200"/>
                  </a:spcAf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US" b="1" i="0" smtClean="0">
                          <a:latin typeface="Cambria Math" charset="0"/>
                        </a:rPr>
                        <m:t>𝐒𝐭𝐚𝐧𝐝𝐚𝐫𝐝</m:t>
                      </m:r>
                      <m:r>
                        <a:rPr lang="en-US" b="1" i="0" smtClean="0">
                          <a:latin typeface="Cambria Math" charset="0"/>
                        </a:rPr>
                        <m:t> </m:t>
                      </m:r>
                      <m:r>
                        <a:rPr lang="en-US" b="1" i="0" smtClean="0">
                          <a:latin typeface="Cambria Math" charset="0"/>
                        </a:rPr>
                        <m:t>𝐄𝐱𝐚𝐦𝐩𝐥𝐞</m:t>
                      </m:r>
                    </m:oMath>
                  </m:oMathPara>
                </a14:m>
                <a:endParaRPr lang="en-US" b="1" dirty="0">
                  <a:latin typeface="Bold sand ms"/>
                </a:endParaRPr>
              </a:p>
            </p:txBody>
          </p:sp>
        </mc:Choice>
        <mc:Fallback xmlns="">
          <p:sp>
            <p:nvSpPr>
              <p:cNvPr id="26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228599"/>
                <a:ext cx="8686800" cy="133550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</a:rPr>
                        <m:t>years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575" y="2438400"/>
                <a:ext cx="654025" cy="307777"/>
              </a:xfrm>
              <a:prstGeom prst="rect">
                <a:avLst/>
              </a:prstGeom>
              <a:blipFill rotWithShape="0">
                <a:blip r:embed="rId8"/>
                <a:stretch>
                  <a:fillRect l="-9259" r="-8333" b="-26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Content Placeholder 2"/>
          <p:cNvSpPr txBox="1">
            <a:spLocks/>
          </p:cNvSpPr>
          <p:nvPr/>
        </p:nvSpPr>
        <p:spPr>
          <a:xfrm>
            <a:off x="178374" y="2971800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1:  VEP at the Valuation Date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20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</m:t>
                      </m:r>
                      <m:r>
                        <a:rPr lang="en-US" sz="2000" b="0" i="1" smtClean="0">
                          <a:latin typeface="Cambria Math" charset="0"/>
                        </a:rPr>
                        <m:t>𝐾</m:t>
                      </m:r>
                      <m:r>
                        <a:rPr lang="en-US" sz="2000" b="0" i="1" smtClean="0">
                          <a:latin typeface="Cambria Math" charset="0"/>
                        </a:rPr>
                        <m:t>(1.04)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charset="0"/>
                            </a:rPr>
                            <m:t>(1.0712)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charset="0"/>
                            </a:rPr>
                            <m:t>19</m:t>
                          </m:r>
                        </m:sup>
                      </m:sSup>
                      <m:r>
                        <a:rPr lang="en-US" sz="2000" b="0" i="1" smtClean="0">
                          <a:latin typeface="Cambria Math" charset="0"/>
                        </a:rPr>
                        <m:t>+⋯(20 </m:t>
                      </m:r>
                      <m:r>
                        <m:rPr>
                          <m:sty m:val="p"/>
                        </m:rP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terms</m:t>
                      </m:r>
                      <m:r>
                        <a:rPr lang="en-US" sz="2000" b="0" i="0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)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3581400"/>
                <a:ext cx="6075125" cy="307777"/>
              </a:xfrm>
              <a:prstGeom prst="rect">
                <a:avLst/>
              </a:prstGeom>
              <a:blipFill rotWithShape="0">
                <a:blip r:embed="rId9"/>
                <a:stretch>
                  <a:fillRect l="-502" t="-146000" r="-1003" b="-18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167640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  <a:ea typeface="Cambria Math" charset="0"/>
                          <a:cs typeface="Cambria Math" charset="0"/>
                        </a:rPr>
                        <m:t>⋯</m:t>
                      </m:r>
                      <m:r>
                        <a:rPr lang="en-US" sz="2000" b="0" i="0" smtClean="0">
                          <a:latin typeface="Cambria Math" charset="0"/>
                        </a:rPr>
                        <m:t> 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2266890"/>
                <a:ext cx="381000" cy="400110"/>
              </a:xfrm>
              <a:prstGeom prst="rect">
                <a:avLst/>
              </a:prstGeom>
              <a:blipFill rotWithShape="0">
                <a:blip r:embed="rId10"/>
                <a:stretch>
                  <a:fillRect t="-98485" r="-30645" b="-1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Content Placeholder 2"/>
          <p:cNvSpPr txBox="1">
            <a:spLocks/>
          </p:cNvSpPr>
          <p:nvPr/>
        </p:nvSpPr>
        <p:spPr>
          <a:xfrm>
            <a:off x="152400" y="4056686"/>
            <a:ext cx="8001000" cy="43911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28700" indent="-571500" algn="l" defTabSz="914400" rtl="0" eaLnBrk="1" latinLnBrk="0" hangingPunct="1">
              <a:spcBef>
                <a:spcPct val="20000"/>
              </a:spcBef>
              <a:buFont typeface="+mj-lt"/>
              <a:buAutoNum type="romanLcPeriod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Wingdings" pitchFamily="2" charset="2"/>
              <a:buChar char="Ø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7013" indent="0">
              <a:spcBef>
                <a:spcPts val="700"/>
              </a:spcBef>
              <a:buClr>
                <a:schemeClr val="accent1"/>
              </a:buClr>
              <a:buNone/>
            </a:pPr>
            <a:r>
              <a:rPr lang="en-US" sz="2200" dirty="0">
                <a:latin typeface="Bold sand ms"/>
              </a:rPr>
              <a:t>Step 2:  Factor out the First Term</a:t>
            </a:r>
            <a:endParaRPr lang="en-US" sz="2000" dirty="0">
              <a:solidFill>
                <a:schemeClr val="tx1"/>
              </a:solidFill>
              <a:latin typeface="Bold sand ms"/>
            </a:endParaRPr>
          </a:p>
          <a:p>
            <a:pPr marL="0" indent="0">
              <a:buFont typeface="Arial" pitchFamily="34" charset="0"/>
              <a:buNone/>
            </a:pPr>
            <a:endParaRPr lang="en-US" sz="2000" dirty="0">
              <a:solidFill>
                <a:schemeClr val="tx1"/>
              </a:solidFill>
              <a:latin typeface="Bold sand m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𝐴𝑉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=10000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373" y="3124200"/>
                <a:ext cx="1436227" cy="307777"/>
              </a:xfrm>
              <a:prstGeom prst="rect">
                <a:avLst/>
              </a:prstGeom>
              <a:blipFill rotWithShape="0">
                <a:blip r:embed="rId12"/>
                <a:stretch>
                  <a:fillRect l="-3390" r="-3390"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charset="0"/>
                        </a:rPr>
                        <m:t>𝑖</m:t>
                      </m:r>
                      <m:r>
                        <a:rPr lang="en-US" sz="2000" b="0" i="1" smtClean="0">
                          <a:latin typeface="Cambria Math" charset="0"/>
                        </a:rPr>
                        <m:t>=0.0712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62400" y="1216223"/>
                <a:ext cx="1248675" cy="307777"/>
              </a:xfrm>
              <a:prstGeom prst="rect">
                <a:avLst/>
              </a:prstGeom>
              <a:blipFill rotWithShape="0">
                <a:blip r:embed="rId13"/>
                <a:stretch>
                  <a:fillRect l="-3902" r="-3902" b="-1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84769469"/>
      </p:ext>
    </p:extLst>
  </p:cSld>
  <p:clrMapOvr>
    <a:masterClrMapping/>
  </p:clrMapOvr>
</p:sld>
</file>

<file path=ppt/theme/theme1.xml><?xml version="1.0" encoding="utf-8"?>
<a:theme xmlns:a="http://schemas.openxmlformats.org/drawingml/2006/main" name="Corporate Finan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Corporate Finance</Template>
  <TotalTime>43234</TotalTime>
  <Words>1318</Words>
  <Application>Microsoft Macintosh PowerPoint</Application>
  <PresentationFormat>On-screen Show (4:3)</PresentationFormat>
  <Paragraphs>458</Paragraphs>
  <Slides>25</Slides>
  <Notes>25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4" baseType="lpstr">
      <vt:lpstr>Arial</vt:lpstr>
      <vt:lpstr>Bold sand ms</vt:lpstr>
      <vt:lpstr>Calibri</vt:lpstr>
      <vt:lpstr>Calibri Light</vt:lpstr>
      <vt:lpstr>Cambria Math</vt:lpstr>
      <vt:lpstr>Mangal</vt:lpstr>
      <vt:lpstr>Mongolian Baiti</vt:lpstr>
      <vt:lpstr>Wingdings</vt:lpstr>
      <vt:lpstr>Corporate Finance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Finance</dc:title>
  <dc:creator>USER</dc:creator>
  <cp:lastModifiedBy>Microsoft Office User</cp:lastModifiedBy>
  <cp:revision>2058</cp:revision>
  <cp:lastPrinted>2020-01-10T19:33:40Z</cp:lastPrinted>
  <dcterms:created xsi:type="dcterms:W3CDTF">2018-09-11T09:20:33Z</dcterms:created>
  <dcterms:modified xsi:type="dcterms:W3CDTF">2020-02-13T21:18:34Z</dcterms:modified>
</cp:coreProperties>
</file>